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0" r:id="rId7"/>
    <p:sldId id="269" r:id="rId8"/>
    <p:sldId id="266" r:id="rId9"/>
    <p:sldId id="286" r:id="rId10"/>
    <p:sldId id="267" r:id="rId11"/>
    <p:sldId id="279" r:id="rId12"/>
    <p:sldId id="262" r:id="rId13"/>
    <p:sldId id="283" r:id="rId14"/>
    <p:sldId id="332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0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ac2793e5b2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ac2793e5b2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ga1fb274c5c_2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3" name="Google Shape;3123;ga1fb274c5c_2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a75a9251e8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a75a9251e8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9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hyperlink" Target="https://www.freepik.com/" TargetMode="Externa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>
            <a:spLocks noGrp="1"/>
          </p:cNvSpPr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20"/>
          <p:cNvSpPr txBox="1">
            <a:spLocks noGrp="1"/>
          </p:cNvSpPr>
          <p:nvPr>
            <p:ph type="subTitle" idx="1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20"/>
          <p:cNvSpPr txBox="1">
            <a:spLocks noGrp="1"/>
          </p:cNvSpPr>
          <p:nvPr>
            <p:ph type="title" idx="2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1" name="Google Shape;1101;p20"/>
          <p:cNvSpPr txBox="1">
            <a:spLocks noGrp="1"/>
          </p:cNvSpPr>
          <p:nvPr>
            <p:ph type="subTitle" idx="3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0"/>
          <p:cNvSpPr txBox="1">
            <a:spLocks noGrp="1"/>
          </p:cNvSpPr>
          <p:nvPr>
            <p:ph type="title" idx="4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3" name="Google Shape;1103;p20"/>
          <p:cNvSpPr txBox="1">
            <a:spLocks noGrp="1"/>
          </p:cNvSpPr>
          <p:nvPr>
            <p:ph type="subTitle" idx="5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20"/>
          <p:cNvSpPr txBox="1">
            <a:spLocks noGrp="1"/>
          </p:cNvSpPr>
          <p:nvPr>
            <p:ph type="title" idx="6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5" name="Google Shape;1105;p20"/>
          <p:cNvSpPr txBox="1">
            <a:spLocks noGrp="1"/>
          </p:cNvSpPr>
          <p:nvPr>
            <p:ph type="subTitle" idx="7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81" name="Google Shape;1181;p20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2_1_1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9" name="Google Shape;1709;p28"/>
          <p:cNvSpPr txBox="1">
            <a:spLocks noGrp="1"/>
          </p:cNvSpPr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0" name="Google Shape;1710;p28"/>
          <p:cNvSpPr txBox="1">
            <a:spLocks noGrp="1"/>
          </p:cNvSpPr>
          <p:nvPr>
            <p:ph type="subTitle" idx="1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1" name="Google Shape;1711;p28"/>
          <p:cNvSpPr txBox="1">
            <a:spLocks noGrp="1"/>
          </p:cNvSpPr>
          <p:nvPr>
            <p:ph type="title" idx="2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2" name="Google Shape;1712;p28"/>
          <p:cNvSpPr txBox="1">
            <a:spLocks noGrp="1"/>
          </p:cNvSpPr>
          <p:nvPr>
            <p:ph type="subTitle" idx="3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8"/>
          <p:cNvSpPr txBox="1">
            <a:spLocks noGrp="1"/>
          </p:cNvSpPr>
          <p:nvPr>
            <p:ph type="ctrTitle" idx="4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7" name="Google Shape;1757;p29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BLANK_1_1_1_1_1_1_2_1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</a:t>
            </a:r>
            <a:r>
              <a:rPr lang="en-GB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/>
              </a:rPr>
              <a:t>by Slidesgo,</a:t>
            </a:r>
            <a:r>
              <a:rPr lang="en-GB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including icons</a:t>
            </a:r>
            <a:r>
              <a:rPr lang="en-GB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/>
              </a:rPr>
              <a:t>by Flaticon,</a:t>
            </a:r>
            <a:r>
              <a:rPr lang="en-GB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-GB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nfographics &amp; images </a:t>
            </a:r>
            <a:r>
              <a:rPr lang="en-GB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/>
              </a:rPr>
              <a:t>by Freepik</a:t>
            </a:r>
            <a:r>
              <a:rPr lang="en-GB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5" name="Google Shape;295;p5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image" Target="../media/image23.jpeg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4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"/>
              <a:buNone/>
              <a:defRPr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41.pn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1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91612" y="41144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103312" y="1803874"/>
            <a:ext cx="6870702" cy="14889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600" dirty="0" smtClean="0"/>
              <a:t>Smart Tank Water Level Monitoring System using </a:t>
            </a:r>
            <a:r>
              <a:rPr lang="en-IN" altLang="en-GB" sz="3600" dirty="0" err="1" smtClean="0"/>
              <a:t>IoT</a:t>
            </a:r>
            <a:endParaRPr lang="en-IN" altLang="en-GB" sz="3600"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1604614" cy="9295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373" y="-30475"/>
            <a:ext cx="3496310" cy="7194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321160" y="3999196"/>
            <a:ext cx="263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1600" b="1" dirty="0" smtClean="0">
                <a:latin typeface="Overpass" charset="0"/>
                <a:cs typeface="Overpass" charset="0"/>
              </a:rPr>
              <a:t>18DCS070 – Jay Patel</a:t>
            </a:r>
            <a:endParaRPr lang="en-IN" altLang="en-US" sz="1600" b="1" dirty="0" smtClean="0">
              <a:latin typeface="Overpass" charset="0"/>
              <a:cs typeface="Overpass" charset="0"/>
            </a:endParaRPr>
          </a:p>
          <a:p>
            <a:r>
              <a:rPr lang="en-IN" altLang="en-US" sz="1600" b="1" dirty="0" smtClean="0">
                <a:latin typeface="Overpass" charset="0"/>
                <a:cs typeface="Overpass" charset="0"/>
              </a:rPr>
              <a:t>18DCS092 </a:t>
            </a:r>
            <a:r>
              <a:rPr lang="en-IN" altLang="en-US" sz="1600" b="1" dirty="0">
                <a:latin typeface="Overpass" charset="0"/>
                <a:cs typeface="Overpass" charset="0"/>
              </a:rPr>
              <a:t>– </a:t>
            </a:r>
            <a:r>
              <a:rPr lang="en-IN" altLang="en-US" sz="1600" b="1" dirty="0" smtClean="0">
                <a:latin typeface="Overpass" charset="0"/>
                <a:cs typeface="Overpass" charset="0"/>
              </a:rPr>
              <a:t>Jehan Patwa</a:t>
            </a:r>
            <a:endParaRPr lang="en-IN" altLang="en-US" sz="1600" b="1" dirty="0">
              <a:latin typeface="Overpass" charset="0"/>
              <a:cs typeface="Overpass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927183" y="820763"/>
            <a:ext cx="4892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 b="1" dirty="0" smtClean="0">
                <a:latin typeface="Overpass" charset="0"/>
                <a:cs typeface="Overpass" charset="0"/>
              </a:rPr>
              <a:t>Software Group Project </a:t>
            </a:r>
            <a:r>
              <a:rPr lang="en-IN" altLang="en-US" sz="2400" b="1" dirty="0">
                <a:latin typeface="Overpass" charset="0"/>
                <a:cs typeface="Overpass" charset="0"/>
              </a:rPr>
              <a:t>(SEM 7</a:t>
            </a:r>
            <a:r>
              <a:rPr lang="en-IN" altLang="en-US" sz="2400" b="1" dirty="0" smtClean="0">
                <a:latin typeface="Overpass" charset="0"/>
                <a:cs typeface="Overpass" charset="0"/>
              </a:rPr>
              <a:t>)</a:t>
            </a:r>
            <a:endParaRPr lang="en-IN" altLang="en-US" sz="2400" b="1" dirty="0">
              <a:latin typeface="Overpass" charset="0"/>
              <a:cs typeface="Overpas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44"/>
          <p:cNvPicPr preferRelativeResize="0"/>
          <p:nvPr/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1081488" y="1776079"/>
            <a:ext cx="1212965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44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3003830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44"/>
          <p:cNvSpPr txBox="1"/>
          <p:nvPr/>
        </p:nvSpPr>
        <p:spPr>
          <a:xfrm>
            <a:off x="933170" y="211762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I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1.</a:t>
            </a:r>
            <a:endParaRPr lang="en-IN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6" name="Google Shape;2196;p44"/>
          <p:cNvSpPr txBox="1"/>
          <p:nvPr/>
        </p:nvSpPr>
        <p:spPr>
          <a:xfrm>
            <a:off x="2938617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endParaRPr lang="en-IN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9" name="Google Shape;2199;p44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4926171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p44"/>
          <p:cNvSpPr txBox="1"/>
          <p:nvPr/>
        </p:nvSpPr>
        <p:spPr>
          <a:xfrm>
            <a:off x="4860958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endParaRPr lang="en-IN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01" name="Google Shape;2201;p44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6903647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44"/>
          <p:cNvSpPr txBox="1"/>
          <p:nvPr/>
        </p:nvSpPr>
        <p:spPr>
          <a:xfrm>
            <a:off x="6838434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4.</a:t>
            </a:r>
            <a:endParaRPr lang="en-IN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3" name="Google Shape;2203;p44"/>
          <p:cNvSpPr/>
          <p:nvPr/>
        </p:nvSpPr>
        <p:spPr>
          <a:xfrm>
            <a:off x="2160024" y="2303975"/>
            <a:ext cx="953114" cy="90050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4" name="Google Shape;2204;p44"/>
          <p:cNvSpPr txBox="1"/>
          <p:nvPr/>
        </p:nvSpPr>
        <p:spPr>
          <a:xfrm>
            <a:off x="71985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Can get data faster. </a:t>
            </a:r>
            <a:endParaRPr lang="en-IN" sz="160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05" name="Google Shape;2205;p44"/>
          <p:cNvSpPr txBox="1"/>
          <p:nvPr/>
        </p:nvSpPr>
        <p:spPr>
          <a:xfrm>
            <a:off x="264610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To get more amount of data.</a:t>
            </a:r>
            <a:endParaRPr lang="en-IN" sz="160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06" name="Google Shape;2206;p44"/>
          <p:cNvSpPr txBox="1"/>
          <p:nvPr/>
        </p:nvSpPr>
        <p:spPr>
          <a:xfrm>
            <a:off x="4572075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Can get data of larger tanks. Size greater than 400cm.</a:t>
            </a:r>
            <a:endParaRPr lang="en-IN" sz="160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07" name="Google Shape;2207;p44"/>
          <p:cNvSpPr txBox="1"/>
          <p:nvPr/>
        </p:nvSpPr>
        <p:spPr>
          <a:xfrm>
            <a:off x="649800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Include </a:t>
            </a:r>
            <a:r>
              <a:rPr lang="en-IN" sz="1600" dirty="0" smtClean="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some </a:t>
            </a:r>
            <a:r>
              <a:rPr lang="en-IN" sz="1600" dirty="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features in website.</a:t>
            </a:r>
            <a:endParaRPr lang="en-IN" sz="1600" dirty="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09" name="Google Shape;2209;p44"/>
          <p:cNvSpPr/>
          <p:nvPr/>
        </p:nvSpPr>
        <p:spPr>
          <a:xfrm>
            <a:off x="4084650" y="2312375"/>
            <a:ext cx="890850" cy="33625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0" name="Google Shape;2210;p44"/>
          <p:cNvSpPr/>
          <p:nvPr/>
        </p:nvSpPr>
        <p:spPr>
          <a:xfrm>
            <a:off x="6026050" y="2278750"/>
            <a:ext cx="958100" cy="25225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2"/>
                </a:solidFill>
              </a:rPr>
              <a:t>Future Scope</a:t>
            </a:r>
            <a:endParaRPr lang="en-IN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5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/>
              <a:t>https://www.youtube.com/watch?v=sPfJ9f1FuUE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/>
              <a:t>https://electronics-project-hub.com/iot-based-water-level-monitoring-system/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/>
              <a:t>https://stackoverflow.com/questions/6695600/convert-datetime-to-valid- javascript-date/6697332\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/>
              <a:t>https://stackoverflow.com/questions/5687600/jquery-call-ajax-every-10- seconds/5687625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/>
              <a:t>https://stackoverflow.com/questions/1310159/how-to-do-this-using- jquery-document-getelementbyidselectlist-value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/>
              <a:t>https://stackoverflow.com/questions/6695600/convert-datetime-to- valid-javascript-date/6697332\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/>
              <a:t>https://stackoverflow.com/questions/5687600/jquery-call-ajax- every-10-seconds/5687625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b="1"/>
          </a:p>
        </p:txBody>
      </p:sp>
      <p:sp>
        <p:nvSpPr>
          <p:cNvPr id="2813" name="Google Shape;2813;p6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References</a:t>
            </a:r>
            <a:endParaRPr lang="en-IN" alt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69"/>
          <p:cNvSpPr txBox="1">
            <a:spLocks noGrp="1"/>
          </p:cNvSpPr>
          <p:nvPr>
            <p:ph type="ctrTitle"/>
          </p:nvPr>
        </p:nvSpPr>
        <p:spPr>
          <a:xfrm>
            <a:off x="720090" y="1131570"/>
            <a:ext cx="7703820" cy="2787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</a:t>
            </a:r>
            <a:r>
              <a:rPr lang="en-IN" altLang="en-GB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YOU</a:t>
            </a:r>
            <a:endParaRPr lang="en-IN" altLang="en-GB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143" name="Google Shape;3143;p69"/>
          <p:cNvGrpSpPr/>
          <p:nvPr/>
        </p:nvGrpSpPr>
        <p:grpSpPr>
          <a:xfrm>
            <a:off x="3746412" y="3076168"/>
            <a:ext cx="1609267" cy="389593"/>
            <a:chOff x="3771072" y="3043102"/>
            <a:chExt cx="1609267" cy="389593"/>
          </a:xfrm>
        </p:grpSpPr>
        <p:sp>
          <p:nvSpPr>
            <p:cNvPr id="3144" name="Google Shape;3144;p69"/>
            <p:cNvSpPr/>
            <p:nvPr/>
          </p:nvSpPr>
          <p:spPr>
            <a:xfrm>
              <a:off x="4990793" y="3043102"/>
              <a:ext cx="389546" cy="389593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3145" name="Google Shape;3145;p69"/>
            <p:cNvGrpSpPr/>
            <p:nvPr/>
          </p:nvGrpSpPr>
          <p:grpSpPr>
            <a:xfrm>
              <a:off x="3771072" y="3043102"/>
              <a:ext cx="389566" cy="389593"/>
              <a:chOff x="3859373" y="3043102"/>
              <a:chExt cx="389566" cy="389593"/>
            </a:xfrm>
          </p:grpSpPr>
          <p:sp>
            <p:nvSpPr>
              <p:cNvPr id="3146" name="Google Shape;3146;p69"/>
              <p:cNvSpPr/>
              <p:nvPr/>
            </p:nvSpPr>
            <p:spPr>
              <a:xfrm>
                <a:off x="4043511" y="3111313"/>
                <a:ext cx="133363" cy="321381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47" name="Google Shape;3147;p69"/>
              <p:cNvSpPr/>
              <p:nvPr/>
            </p:nvSpPr>
            <p:spPr>
              <a:xfrm>
                <a:off x="3859373" y="3043102"/>
                <a:ext cx="389566" cy="389593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148" name="Google Shape;3148;p69"/>
            <p:cNvGrpSpPr/>
            <p:nvPr/>
          </p:nvGrpSpPr>
          <p:grpSpPr>
            <a:xfrm>
              <a:off x="4380953" y="3043102"/>
              <a:ext cx="389525" cy="389593"/>
              <a:chOff x="4393055" y="3043102"/>
              <a:chExt cx="389525" cy="389593"/>
            </a:xfrm>
          </p:grpSpPr>
          <p:sp>
            <p:nvSpPr>
              <p:cNvPr id="3149" name="Google Shape;3149;p69"/>
              <p:cNvSpPr/>
              <p:nvPr/>
            </p:nvSpPr>
            <p:spPr>
              <a:xfrm>
                <a:off x="4462281" y="3112355"/>
                <a:ext cx="251075" cy="251085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50" name="Google Shape;3150;p69"/>
              <p:cNvSpPr/>
              <p:nvPr/>
            </p:nvSpPr>
            <p:spPr>
              <a:xfrm>
                <a:off x="4530730" y="3180832"/>
                <a:ext cx="114177" cy="11412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51" name="Google Shape;3151;p69"/>
              <p:cNvSpPr/>
              <p:nvPr/>
            </p:nvSpPr>
            <p:spPr>
              <a:xfrm>
                <a:off x="4393055" y="3043102"/>
                <a:ext cx="389525" cy="389593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145;p40"/>
          <p:cNvPicPr preferRelativeResize="0"/>
          <p:nvPr/>
        </p:nvPicPr>
        <p:blipFill>
          <a:blip r:embed="rId1">
            <a:alphaModFix amt="64000"/>
          </a:blip>
          <a:stretch>
            <a:fillRect/>
          </a:stretch>
        </p:blipFill>
        <p:spPr>
          <a:xfrm>
            <a:off x="5823415" y="2427832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45;p40"/>
          <p:cNvPicPr preferRelativeResize="0"/>
          <p:nvPr/>
        </p:nvPicPr>
        <p:blipFill>
          <a:blip r:embed="rId1">
            <a:alphaModFix amt="64000"/>
          </a:blip>
          <a:stretch>
            <a:fillRect/>
          </a:stretch>
        </p:blipFill>
        <p:spPr>
          <a:xfrm>
            <a:off x="809455" y="2369412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45;p40"/>
          <p:cNvPicPr preferRelativeResize="0"/>
          <p:nvPr/>
        </p:nvPicPr>
        <p:blipFill>
          <a:blip r:embed="rId1">
            <a:alphaModFix amt="64000"/>
          </a:blip>
          <a:stretch>
            <a:fillRect/>
          </a:stretch>
        </p:blipFill>
        <p:spPr>
          <a:xfrm>
            <a:off x="3294210" y="2427832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 lang="en-GB"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1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5822947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1">
            <a:alphaModFix amt="64000"/>
          </a:blip>
          <a:stretch>
            <a:fillRect/>
          </a:stretch>
        </p:blipFill>
        <p:spPr>
          <a:xfrm>
            <a:off x="780245" y="1066392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1">
            <a:alphaModFix amt="64000"/>
          </a:blip>
          <a:stretch>
            <a:fillRect/>
          </a:stretch>
        </p:blipFill>
        <p:spPr>
          <a:xfrm>
            <a:off x="5783589" y="1193395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3294234" y="11317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3131931" y="249284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 lang="en-GB"/>
          </a:p>
        </p:txBody>
      </p:sp>
      <p:sp>
        <p:nvSpPr>
          <p:cNvPr id="2149" name="Google Shape;2149;p40"/>
          <p:cNvSpPr txBox="1">
            <a:spLocks noGrp="1"/>
          </p:cNvSpPr>
          <p:nvPr>
            <p:ph type="title" idx="2"/>
          </p:nvPr>
        </p:nvSpPr>
        <p:spPr>
          <a:xfrm>
            <a:off x="5725913" y="249284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  <a:endParaRPr lang="en-GB"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726101" y="127584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662682" y="2499956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662682" y="1131695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170031" y="11971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4211683" y="2620335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ym typeface="+mn-ea"/>
              </a:rPr>
              <a:t>Screenshots</a:t>
            </a:r>
            <a:endParaRPr lang="en-GB" sz="2000"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660710" y="1977095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ym typeface="+mn-ea"/>
              </a:rPr>
              <a:t>Hardware and software used</a:t>
            </a:r>
            <a:endParaRPr lang="en-IN" sz="2000">
              <a:sym typeface="+mn-ea"/>
            </a:endParaRPr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1620128" y="3544895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ym typeface="+mn-ea"/>
              </a:rPr>
              <a:t>Limitations</a:t>
            </a:r>
            <a:endParaRPr lang="en-GB" sz="2000"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547738" y="125891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ym typeface="+mn-ea"/>
              </a:rPr>
              <a:t>Introduction</a:t>
            </a:r>
            <a:endParaRPr lang="en-GB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ym typeface="+mn-ea"/>
              </a:rPr>
              <a:t>Domain used</a:t>
            </a:r>
            <a:endParaRPr lang="en-IN" sz="2000">
              <a:sym typeface="+mn-ea"/>
            </a:endParaRPr>
          </a:p>
        </p:txBody>
      </p:sp>
      <p:sp>
        <p:nvSpPr>
          <p:cNvPr id="11" name="Google Shape;2149;p40"/>
          <p:cNvSpPr txBox="1"/>
          <p:nvPr/>
        </p:nvSpPr>
        <p:spPr>
          <a:xfrm>
            <a:off x="5783698" y="3430736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"/>
              <a:buNone/>
              <a:defRPr sz="25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IN" altLang="en-GB"/>
              <a:t>9</a:t>
            </a:r>
            <a:endParaRPr lang="en-IN" altLang="en-GB"/>
          </a:p>
        </p:txBody>
      </p:sp>
      <p:sp>
        <p:nvSpPr>
          <p:cNvPr id="12" name="Google Shape;2149;p40"/>
          <p:cNvSpPr txBox="1"/>
          <p:nvPr/>
        </p:nvSpPr>
        <p:spPr>
          <a:xfrm>
            <a:off x="3170038" y="349614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"/>
              <a:buNone/>
              <a:defRPr sz="25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IN" altLang="en-GB"/>
              <a:t>8</a:t>
            </a:r>
            <a:endParaRPr lang="en-IN" altLang="en-GB"/>
          </a:p>
        </p:txBody>
      </p:sp>
      <p:sp>
        <p:nvSpPr>
          <p:cNvPr id="13" name="Google Shape;2149;p40"/>
          <p:cNvSpPr txBox="1"/>
          <p:nvPr/>
        </p:nvSpPr>
        <p:spPr>
          <a:xfrm>
            <a:off x="712588" y="3435816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"/>
              <a:buNone/>
              <a:defRPr sz="25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IN" altLang="en-GB"/>
              <a:t>7</a:t>
            </a:r>
            <a:endParaRPr lang="en-IN" altLang="en-GB"/>
          </a:p>
        </p:txBody>
      </p:sp>
      <p:sp>
        <p:nvSpPr>
          <p:cNvPr id="20" name="Google Shape;2154;p40"/>
          <p:cNvSpPr txBox="1"/>
          <p:nvPr/>
        </p:nvSpPr>
        <p:spPr>
          <a:xfrm>
            <a:off x="1619613" y="26197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"/>
              <a:buNone/>
              <a:defRPr sz="25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</a:pPr>
            <a:r>
              <a:rPr lang="en-IN" sz="2000">
                <a:sym typeface="+mn-ea"/>
              </a:rPr>
              <a:t>Flow chart</a:t>
            </a:r>
            <a:endParaRPr lang="en-IN" sz="2000">
              <a:sym typeface="+mn-ea"/>
            </a:endParaRPr>
          </a:p>
        </p:txBody>
      </p:sp>
      <p:sp>
        <p:nvSpPr>
          <p:cNvPr id="21" name="Google Shape;2154;p40"/>
          <p:cNvSpPr txBox="1"/>
          <p:nvPr/>
        </p:nvSpPr>
        <p:spPr>
          <a:xfrm>
            <a:off x="6762478" y="3623635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"/>
              <a:buNone/>
              <a:defRPr sz="25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ym typeface="+mn-ea"/>
              </a:rPr>
              <a:t>Reference</a:t>
            </a:r>
            <a:endParaRPr lang="en-IN" sz="2000">
              <a:sym typeface="+mn-ea"/>
            </a:endParaRPr>
          </a:p>
        </p:txBody>
      </p:sp>
      <p:sp>
        <p:nvSpPr>
          <p:cNvPr id="22" name="Google Shape;2154;p40"/>
          <p:cNvSpPr txBox="1"/>
          <p:nvPr/>
        </p:nvSpPr>
        <p:spPr>
          <a:xfrm>
            <a:off x="6762478" y="285973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"/>
              <a:buNone/>
              <a:defRPr sz="25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ym typeface="+mn-ea"/>
              </a:rPr>
              <a:t>Learning Outcome</a:t>
            </a:r>
            <a:endParaRPr lang="en-IN" sz="2000">
              <a:sym typeface="+mn-ea"/>
            </a:endParaRPr>
          </a:p>
        </p:txBody>
      </p:sp>
      <p:sp>
        <p:nvSpPr>
          <p:cNvPr id="23" name="Google Shape;2154;p40"/>
          <p:cNvSpPr txBox="1"/>
          <p:nvPr/>
        </p:nvSpPr>
        <p:spPr>
          <a:xfrm>
            <a:off x="4211683" y="3543625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"/>
              <a:buNone/>
              <a:defRPr sz="25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"/>
              <a:buNone/>
              <a:defRPr sz="4800" b="0" i="0" u="none" strike="noStrike" cap="non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ym typeface="+mn-ea"/>
              </a:rPr>
              <a:t>FutureScope</a:t>
            </a:r>
            <a:endParaRPr lang="en-IN" sz="2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239151" y="2555700"/>
            <a:ext cx="4188703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 dirty="0"/>
              <a:t>This </a:t>
            </a:r>
            <a:r>
              <a:rPr lang="en-IN" altLang="en-GB" dirty="0" smtClean="0"/>
              <a:t>Project detects </a:t>
            </a:r>
            <a:r>
              <a:rPr lang="en-IN" altLang="en-GB" dirty="0"/>
              <a:t>the current level of water inside the </a:t>
            </a:r>
            <a:r>
              <a:rPr lang="en-IN" altLang="en-GB" dirty="0" smtClean="0"/>
              <a:t>water tank.</a:t>
            </a:r>
            <a:endParaRPr lang="en-IN" altLang="en-GB" dirty="0" smtClean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 dirty="0" smtClean="0"/>
              <a:t>With the help of our system, user can set desired water level for the tank and automatically our system will stop the flow of water after certain level is reached.</a:t>
            </a:r>
            <a:endParaRPr lang="en-IN" altLang="en-GB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 dirty="0" smtClean="0"/>
              <a:t>The </a:t>
            </a:r>
            <a:r>
              <a:rPr lang="en-IN" altLang="en-GB" dirty="0"/>
              <a:t>sensor can </a:t>
            </a:r>
            <a:r>
              <a:rPr lang="en-IN" altLang="en-GB" dirty="0" smtClean="0"/>
              <a:t>measure the water level </a:t>
            </a:r>
            <a:r>
              <a:rPr lang="en-IN" altLang="en-GB" dirty="0" err="1"/>
              <a:t>upto</a:t>
            </a:r>
            <a:r>
              <a:rPr lang="en-IN" altLang="en-GB" dirty="0"/>
              <a:t> 4m.</a:t>
            </a:r>
            <a:endParaRPr lang="en-IN" altLang="en-GB" dirty="0"/>
          </a:p>
        </p:txBody>
      </p:sp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239151" y="139362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7855" y="987425"/>
            <a:ext cx="3647440" cy="2480945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42"/>
          <p:cNvSpPr txBox="1">
            <a:spLocks noGrp="1"/>
          </p:cNvSpPr>
          <p:nvPr>
            <p:ph type="subTitle" idx="1"/>
          </p:nvPr>
        </p:nvSpPr>
        <p:spPr>
          <a:xfrm flipH="1">
            <a:off x="5064410" y="2067952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IN" altLang="en-GB" dirty="0" err="1"/>
              <a:t>IoT</a:t>
            </a:r>
            <a:r>
              <a:rPr lang="en-IN" altLang="en-GB" dirty="0"/>
              <a:t>(Internet of Things)</a:t>
            </a:r>
            <a:endParaRPr lang="en-IN" altLang="en-GB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 dirty="0"/>
              <a:t>Here </a:t>
            </a:r>
            <a:r>
              <a:rPr lang="en-IN" altLang="en-GB" dirty="0" err="1"/>
              <a:t>IoT</a:t>
            </a:r>
            <a:r>
              <a:rPr lang="en-IN" altLang="en-GB" dirty="0"/>
              <a:t> devices are used to fetch the data and to send this data to cloud.</a:t>
            </a:r>
            <a:endParaRPr lang="en-IN" altLang="en-GB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endParaRPr lang="en-IN" altLang="en-GB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IN" altLang="en-GB" dirty="0"/>
              <a:t>ASP.net and C#</a:t>
            </a:r>
            <a:endParaRPr lang="en-IN" altLang="en-GB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 dirty="0"/>
              <a:t>This data are shown on website made with c# and ASP.net.</a:t>
            </a:r>
            <a:r>
              <a:rPr lang="en-GB" dirty="0"/>
              <a:t> </a:t>
            </a:r>
            <a:endParaRPr lang="en-GB" dirty="0"/>
          </a:p>
        </p:txBody>
      </p:sp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3847413" y="662261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dirty="0"/>
              <a:t>Domain Used</a:t>
            </a:r>
            <a:endParaRPr lang="en-IN" alt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730" y="1611597"/>
            <a:ext cx="4749680" cy="3039110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51"/>
          <p:cNvSpPr txBox="1">
            <a:spLocks noGrp="1"/>
          </p:cNvSpPr>
          <p:nvPr>
            <p:ph type="ctrTitle" idx="8"/>
          </p:nvPr>
        </p:nvSpPr>
        <p:spPr>
          <a:xfrm>
            <a:off x="611505" y="384175"/>
            <a:ext cx="7823200" cy="7264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Hardwares and Softwares</a:t>
            </a:r>
            <a:endParaRPr lang="en-IN" altLang="en-GB"/>
          </a:p>
        </p:txBody>
      </p:sp>
      <p:pic>
        <p:nvPicPr>
          <p:cNvPr id="2397" name="Google Shape;2397;p51"/>
          <p:cNvPicPr preferRelativeResize="0"/>
          <p:nvPr/>
        </p:nvPicPr>
        <p:blipFill>
          <a:blip r:embed="rId1">
            <a:alphaModFix amt="52000"/>
          </a:blip>
          <a:stretch>
            <a:fillRect/>
          </a:stretch>
        </p:blipFill>
        <p:spPr>
          <a:xfrm rot="-531200" flipH="1">
            <a:off x="4718685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5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rot="-531200" flipH="1">
            <a:off x="1805005" y="1307575"/>
            <a:ext cx="2616201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1" name="Google Shape;2401;p5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dirty="0"/>
              <a:t>Hardware</a:t>
            </a:r>
            <a:endParaRPr lang="en-IN" altLang="en-GB" dirty="0"/>
          </a:p>
        </p:txBody>
      </p:sp>
      <p:sp>
        <p:nvSpPr>
          <p:cNvPr id="2402" name="Google Shape;2402;p5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IN"/>
              <a:t>Iot devices.</a:t>
            </a:r>
            <a:endParaRPr lang="en-IN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/>
              <a:t>Ultrasonic Sensor</a:t>
            </a:r>
            <a:endParaRPr lang="en-IN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/>
              <a:t>Breadboard</a:t>
            </a:r>
            <a:endParaRPr lang="en-IN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/>
              <a:t>Jumper wire</a:t>
            </a:r>
            <a:endParaRPr lang="en-IN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/>
              <a:t>Node MCU</a:t>
            </a:r>
            <a:endParaRPr lang="en-IN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/>
              <a:t>Water tank</a:t>
            </a:r>
            <a:endParaRPr lang="en-IN"/>
          </a:p>
        </p:txBody>
      </p:sp>
      <p:sp>
        <p:nvSpPr>
          <p:cNvPr id="2403" name="Google Shape;2403;p5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dirty="0"/>
              <a:t>Software</a:t>
            </a:r>
            <a:endParaRPr lang="en-IN" altLang="en-GB" dirty="0"/>
          </a:p>
        </p:txBody>
      </p:sp>
      <p:sp>
        <p:nvSpPr>
          <p:cNvPr id="2404" name="Google Shape;2404;p51"/>
          <p:cNvSpPr txBox="1">
            <a:spLocks noGrp="1"/>
          </p:cNvSpPr>
          <p:nvPr>
            <p:ph type="subTitle" idx="3"/>
          </p:nvPr>
        </p:nvSpPr>
        <p:spPr>
          <a:xfrm>
            <a:off x="4784684" y="2050737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Ø"/>
            </a:pPr>
            <a:r>
              <a:rPr lang="en-IN" altLang="en-GB" dirty="0" err="1"/>
              <a:t>Ardiuno</a:t>
            </a:r>
            <a:endParaRPr lang="en-IN" altLang="en-GB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Ø"/>
            </a:pPr>
            <a:r>
              <a:rPr lang="en-IN" altLang="en-GB" dirty="0"/>
              <a:t>VS code</a:t>
            </a:r>
            <a:endParaRPr lang="en-IN" altLang="en-GB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Ø"/>
            </a:pPr>
            <a:r>
              <a:rPr lang="en-IN" altLang="en-GB" dirty="0" err="1"/>
              <a:t>Thinkspeakcloud</a:t>
            </a:r>
            <a:endParaRPr lang="en-IN" altLang="en-GB" dirty="0"/>
          </a:p>
        </p:txBody>
      </p:sp>
      <p:grpSp>
        <p:nvGrpSpPr>
          <p:cNvPr id="2409" name="Google Shape;2409;p51"/>
          <p:cNvGrpSpPr/>
          <p:nvPr/>
        </p:nvGrpSpPr>
        <p:grpSpPr>
          <a:xfrm>
            <a:off x="992746" y="1449412"/>
            <a:ext cx="343825" cy="428975"/>
            <a:chOff x="1541450" y="2026250"/>
            <a:chExt cx="343825" cy="428975"/>
          </a:xfrm>
        </p:grpSpPr>
        <p:sp>
          <p:nvSpPr>
            <p:cNvPr id="2410" name="Google Shape;2410;p51"/>
            <p:cNvSpPr/>
            <p:nvPr/>
          </p:nvSpPr>
          <p:spPr>
            <a:xfrm>
              <a:off x="1541450" y="2026250"/>
              <a:ext cx="343825" cy="428975"/>
            </a:xfrm>
            <a:custGeom>
              <a:avLst/>
              <a:gdLst/>
              <a:ahLst/>
              <a:cxnLst/>
              <a:rect l="l" t="t" r="r" b="b"/>
              <a:pathLst>
                <a:path w="13753" h="17159" extrusionOk="0">
                  <a:moveTo>
                    <a:pt x="3642" y="12373"/>
                  </a:moveTo>
                  <a:lnTo>
                    <a:pt x="3672" y="12388"/>
                  </a:lnTo>
                  <a:lnTo>
                    <a:pt x="4921" y="13637"/>
                  </a:lnTo>
                  <a:cubicBezTo>
                    <a:pt x="4966" y="13682"/>
                    <a:pt x="5041" y="13697"/>
                    <a:pt x="5101" y="13697"/>
                  </a:cubicBezTo>
                  <a:cubicBezTo>
                    <a:pt x="5109" y="13705"/>
                    <a:pt x="5120" y="13709"/>
                    <a:pt x="5131" y="13709"/>
                  </a:cubicBezTo>
                  <a:cubicBezTo>
                    <a:pt x="5143" y="13709"/>
                    <a:pt x="5154" y="13705"/>
                    <a:pt x="5161" y="13697"/>
                  </a:cubicBezTo>
                  <a:lnTo>
                    <a:pt x="6079" y="13457"/>
                  </a:lnTo>
                  <a:lnTo>
                    <a:pt x="6079" y="13457"/>
                  </a:lnTo>
                  <a:lnTo>
                    <a:pt x="5282" y="16406"/>
                  </a:lnTo>
                  <a:lnTo>
                    <a:pt x="4334" y="15368"/>
                  </a:lnTo>
                  <a:cubicBezTo>
                    <a:pt x="4289" y="15312"/>
                    <a:pt x="4220" y="15281"/>
                    <a:pt x="4150" y="15281"/>
                  </a:cubicBezTo>
                  <a:cubicBezTo>
                    <a:pt x="4126" y="15281"/>
                    <a:pt x="4101" y="15285"/>
                    <a:pt x="4078" y="15292"/>
                  </a:cubicBezTo>
                  <a:lnTo>
                    <a:pt x="2739" y="15714"/>
                  </a:lnTo>
                  <a:lnTo>
                    <a:pt x="2739" y="15714"/>
                  </a:lnTo>
                  <a:lnTo>
                    <a:pt x="3642" y="12373"/>
                  </a:lnTo>
                  <a:close/>
                  <a:moveTo>
                    <a:pt x="8625" y="0"/>
                  </a:moveTo>
                  <a:cubicBezTo>
                    <a:pt x="8604" y="0"/>
                    <a:pt x="8583" y="2"/>
                    <a:pt x="8562" y="6"/>
                  </a:cubicBezTo>
                  <a:lnTo>
                    <a:pt x="6862" y="472"/>
                  </a:lnTo>
                  <a:lnTo>
                    <a:pt x="5146" y="6"/>
                  </a:lnTo>
                  <a:cubicBezTo>
                    <a:pt x="5129" y="2"/>
                    <a:pt x="5111" y="1"/>
                    <a:pt x="5092" y="1"/>
                  </a:cubicBezTo>
                  <a:cubicBezTo>
                    <a:pt x="5026" y="1"/>
                    <a:pt x="4952" y="23"/>
                    <a:pt x="4906" y="81"/>
                  </a:cubicBezTo>
                  <a:lnTo>
                    <a:pt x="3657" y="1330"/>
                  </a:lnTo>
                  <a:lnTo>
                    <a:pt x="1957" y="1781"/>
                  </a:lnTo>
                  <a:cubicBezTo>
                    <a:pt x="1881" y="1811"/>
                    <a:pt x="1806" y="1871"/>
                    <a:pt x="1776" y="1962"/>
                  </a:cubicBezTo>
                  <a:lnTo>
                    <a:pt x="1325" y="3662"/>
                  </a:lnTo>
                  <a:lnTo>
                    <a:pt x="76" y="4911"/>
                  </a:lnTo>
                  <a:cubicBezTo>
                    <a:pt x="16" y="4971"/>
                    <a:pt x="1" y="5061"/>
                    <a:pt x="16" y="5151"/>
                  </a:cubicBezTo>
                  <a:lnTo>
                    <a:pt x="467" y="6852"/>
                  </a:lnTo>
                  <a:lnTo>
                    <a:pt x="196" y="7920"/>
                  </a:lnTo>
                  <a:cubicBezTo>
                    <a:pt x="143" y="8108"/>
                    <a:pt x="291" y="8232"/>
                    <a:pt x="439" y="8232"/>
                  </a:cubicBezTo>
                  <a:cubicBezTo>
                    <a:pt x="540" y="8232"/>
                    <a:pt x="641" y="8174"/>
                    <a:pt x="678" y="8040"/>
                  </a:cubicBezTo>
                  <a:lnTo>
                    <a:pt x="979" y="6912"/>
                  </a:lnTo>
                  <a:cubicBezTo>
                    <a:pt x="994" y="6867"/>
                    <a:pt x="994" y="6822"/>
                    <a:pt x="979" y="6791"/>
                  </a:cubicBezTo>
                  <a:lnTo>
                    <a:pt x="542" y="5151"/>
                  </a:lnTo>
                  <a:lnTo>
                    <a:pt x="1731" y="3963"/>
                  </a:lnTo>
                  <a:cubicBezTo>
                    <a:pt x="1761" y="3933"/>
                    <a:pt x="1791" y="3888"/>
                    <a:pt x="1791" y="3858"/>
                  </a:cubicBezTo>
                  <a:lnTo>
                    <a:pt x="2228" y="2218"/>
                  </a:lnTo>
                  <a:lnTo>
                    <a:pt x="3852" y="1781"/>
                  </a:lnTo>
                  <a:cubicBezTo>
                    <a:pt x="3898" y="1766"/>
                    <a:pt x="3943" y="1751"/>
                    <a:pt x="3973" y="1721"/>
                  </a:cubicBezTo>
                  <a:lnTo>
                    <a:pt x="5161" y="532"/>
                  </a:lnTo>
                  <a:lnTo>
                    <a:pt x="6786" y="954"/>
                  </a:lnTo>
                  <a:cubicBezTo>
                    <a:pt x="6809" y="961"/>
                    <a:pt x="6832" y="965"/>
                    <a:pt x="6854" y="965"/>
                  </a:cubicBezTo>
                  <a:cubicBezTo>
                    <a:pt x="6877" y="965"/>
                    <a:pt x="6899" y="961"/>
                    <a:pt x="6922" y="954"/>
                  </a:cubicBezTo>
                  <a:lnTo>
                    <a:pt x="8547" y="517"/>
                  </a:lnTo>
                  <a:lnTo>
                    <a:pt x="9735" y="1706"/>
                  </a:lnTo>
                  <a:cubicBezTo>
                    <a:pt x="9781" y="1751"/>
                    <a:pt x="9811" y="1766"/>
                    <a:pt x="9856" y="1781"/>
                  </a:cubicBezTo>
                  <a:lnTo>
                    <a:pt x="11481" y="2218"/>
                  </a:lnTo>
                  <a:lnTo>
                    <a:pt x="11917" y="3842"/>
                  </a:lnTo>
                  <a:cubicBezTo>
                    <a:pt x="11932" y="3888"/>
                    <a:pt x="11947" y="3918"/>
                    <a:pt x="11992" y="3948"/>
                  </a:cubicBezTo>
                  <a:lnTo>
                    <a:pt x="13181" y="5151"/>
                  </a:lnTo>
                  <a:lnTo>
                    <a:pt x="12760" y="6776"/>
                  </a:lnTo>
                  <a:cubicBezTo>
                    <a:pt x="12745" y="6822"/>
                    <a:pt x="12745" y="6867"/>
                    <a:pt x="12760" y="6912"/>
                  </a:cubicBezTo>
                  <a:lnTo>
                    <a:pt x="13196" y="8537"/>
                  </a:lnTo>
                  <a:lnTo>
                    <a:pt x="12007" y="9725"/>
                  </a:lnTo>
                  <a:cubicBezTo>
                    <a:pt x="11962" y="9755"/>
                    <a:pt x="11947" y="9801"/>
                    <a:pt x="11932" y="9846"/>
                  </a:cubicBezTo>
                  <a:lnTo>
                    <a:pt x="11496" y="11471"/>
                  </a:lnTo>
                  <a:lnTo>
                    <a:pt x="9856" y="11907"/>
                  </a:lnTo>
                  <a:cubicBezTo>
                    <a:pt x="9826" y="11922"/>
                    <a:pt x="9781" y="11937"/>
                    <a:pt x="9750" y="11982"/>
                  </a:cubicBezTo>
                  <a:lnTo>
                    <a:pt x="8562" y="13171"/>
                  </a:lnTo>
                  <a:lnTo>
                    <a:pt x="6922" y="12735"/>
                  </a:lnTo>
                  <a:cubicBezTo>
                    <a:pt x="6899" y="12727"/>
                    <a:pt x="6877" y="12723"/>
                    <a:pt x="6854" y="12723"/>
                  </a:cubicBezTo>
                  <a:cubicBezTo>
                    <a:pt x="6832" y="12723"/>
                    <a:pt x="6809" y="12727"/>
                    <a:pt x="6786" y="12735"/>
                  </a:cubicBezTo>
                  <a:lnTo>
                    <a:pt x="5161" y="13171"/>
                  </a:lnTo>
                  <a:lnTo>
                    <a:pt x="3973" y="11982"/>
                  </a:lnTo>
                  <a:cubicBezTo>
                    <a:pt x="3943" y="11952"/>
                    <a:pt x="3898" y="11922"/>
                    <a:pt x="3852" y="11922"/>
                  </a:cubicBezTo>
                  <a:lnTo>
                    <a:pt x="3521" y="11832"/>
                  </a:lnTo>
                  <a:lnTo>
                    <a:pt x="2228" y="11486"/>
                  </a:lnTo>
                  <a:lnTo>
                    <a:pt x="1791" y="9846"/>
                  </a:lnTo>
                  <a:cubicBezTo>
                    <a:pt x="1776" y="9816"/>
                    <a:pt x="1761" y="9771"/>
                    <a:pt x="1731" y="9740"/>
                  </a:cubicBezTo>
                  <a:lnTo>
                    <a:pt x="888" y="8898"/>
                  </a:lnTo>
                  <a:cubicBezTo>
                    <a:pt x="832" y="8842"/>
                    <a:pt x="770" y="8818"/>
                    <a:pt x="710" y="8818"/>
                  </a:cubicBezTo>
                  <a:cubicBezTo>
                    <a:pt x="512" y="8818"/>
                    <a:pt x="343" y="9074"/>
                    <a:pt x="527" y="9259"/>
                  </a:cubicBezTo>
                  <a:lnTo>
                    <a:pt x="1325" y="10056"/>
                  </a:lnTo>
                  <a:lnTo>
                    <a:pt x="1791" y="11757"/>
                  </a:lnTo>
                  <a:cubicBezTo>
                    <a:pt x="1806" y="11847"/>
                    <a:pt x="1881" y="11907"/>
                    <a:pt x="1972" y="11937"/>
                  </a:cubicBezTo>
                  <a:lnTo>
                    <a:pt x="3160" y="12253"/>
                  </a:lnTo>
                  <a:lnTo>
                    <a:pt x="2137" y="16030"/>
                  </a:lnTo>
                  <a:cubicBezTo>
                    <a:pt x="2099" y="16197"/>
                    <a:pt x="2226" y="16343"/>
                    <a:pt x="2377" y="16343"/>
                  </a:cubicBezTo>
                  <a:cubicBezTo>
                    <a:pt x="2402" y="16343"/>
                    <a:pt x="2428" y="16339"/>
                    <a:pt x="2453" y="16330"/>
                  </a:cubicBezTo>
                  <a:lnTo>
                    <a:pt x="4078" y="15819"/>
                  </a:lnTo>
                  <a:lnTo>
                    <a:pt x="5222" y="17083"/>
                  </a:lnTo>
                  <a:cubicBezTo>
                    <a:pt x="5267" y="17128"/>
                    <a:pt x="5342" y="17158"/>
                    <a:pt x="5417" y="17158"/>
                  </a:cubicBezTo>
                  <a:lnTo>
                    <a:pt x="5477" y="17158"/>
                  </a:lnTo>
                  <a:cubicBezTo>
                    <a:pt x="5568" y="17143"/>
                    <a:pt x="5628" y="17068"/>
                    <a:pt x="5658" y="16977"/>
                  </a:cubicBezTo>
                  <a:lnTo>
                    <a:pt x="6636" y="13306"/>
                  </a:lnTo>
                  <a:lnTo>
                    <a:pt x="6877" y="13246"/>
                  </a:lnTo>
                  <a:lnTo>
                    <a:pt x="7102" y="13306"/>
                  </a:lnTo>
                  <a:lnTo>
                    <a:pt x="8080" y="16977"/>
                  </a:lnTo>
                  <a:cubicBezTo>
                    <a:pt x="8110" y="17068"/>
                    <a:pt x="8171" y="17143"/>
                    <a:pt x="8276" y="17158"/>
                  </a:cubicBezTo>
                  <a:lnTo>
                    <a:pt x="8321" y="17158"/>
                  </a:lnTo>
                  <a:cubicBezTo>
                    <a:pt x="8396" y="17158"/>
                    <a:pt x="8472" y="17128"/>
                    <a:pt x="8517" y="17083"/>
                  </a:cubicBezTo>
                  <a:lnTo>
                    <a:pt x="9660" y="15819"/>
                  </a:lnTo>
                  <a:lnTo>
                    <a:pt x="11285" y="16330"/>
                  </a:lnTo>
                  <a:cubicBezTo>
                    <a:pt x="11310" y="16341"/>
                    <a:pt x="11339" y="16346"/>
                    <a:pt x="11368" y="16346"/>
                  </a:cubicBezTo>
                  <a:cubicBezTo>
                    <a:pt x="11426" y="16346"/>
                    <a:pt x="11486" y="16325"/>
                    <a:pt x="11526" y="16285"/>
                  </a:cubicBezTo>
                  <a:cubicBezTo>
                    <a:pt x="11601" y="16210"/>
                    <a:pt x="11616" y="16120"/>
                    <a:pt x="11601" y="16030"/>
                  </a:cubicBezTo>
                  <a:lnTo>
                    <a:pt x="11195" y="14510"/>
                  </a:lnTo>
                  <a:cubicBezTo>
                    <a:pt x="11164" y="14364"/>
                    <a:pt x="11058" y="14302"/>
                    <a:pt x="10950" y="14302"/>
                  </a:cubicBezTo>
                  <a:cubicBezTo>
                    <a:pt x="10790" y="14302"/>
                    <a:pt x="10626" y="14439"/>
                    <a:pt x="10698" y="14645"/>
                  </a:cubicBezTo>
                  <a:lnTo>
                    <a:pt x="10999" y="15714"/>
                  </a:lnTo>
                  <a:lnTo>
                    <a:pt x="9660" y="15292"/>
                  </a:lnTo>
                  <a:cubicBezTo>
                    <a:pt x="9637" y="15285"/>
                    <a:pt x="9612" y="15281"/>
                    <a:pt x="9588" y="15281"/>
                  </a:cubicBezTo>
                  <a:cubicBezTo>
                    <a:pt x="9518" y="15281"/>
                    <a:pt x="9449" y="15312"/>
                    <a:pt x="9404" y="15368"/>
                  </a:cubicBezTo>
                  <a:lnTo>
                    <a:pt x="8456" y="16406"/>
                  </a:lnTo>
                  <a:lnTo>
                    <a:pt x="7659" y="13442"/>
                  </a:lnTo>
                  <a:lnTo>
                    <a:pt x="8592" y="13697"/>
                  </a:lnTo>
                  <a:cubicBezTo>
                    <a:pt x="8607" y="13700"/>
                    <a:pt x="8623" y="13701"/>
                    <a:pt x="8638" y="13701"/>
                  </a:cubicBezTo>
                  <a:cubicBezTo>
                    <a:pt x="8712" y="13701"/>
                    <a:pt x="8783" y="13672"/>
                    <a:pt x="8833" y="13622"/>
                  </a:cubicBezTo>
                  <a:lnTo>
                    <a:pt x="10081" y="12373"/>
                  </a:lnTo>
                  <a:lnTo>
                    <a:pt x="10096" y="12373"/>
                  </a:lnTo>
                  <a:lnTo>
                    <a:pt x="10412" y="13547"/>
                  </a:lnTo>
                  <a:cubicBezTo>
                    <a:pt x="10443" y="13667"/>
                    <a:pt x="10548" y="13743"/>
                    <a:pt x="10653" y="13743"/>
                  </a:cubicBezTo>
                  <a:lnTo>
                    <a:pt x="10728" y="13743"/>
                  </a:lnTo>
                  <a:cubicBezTo>
                    <a:pt x="10864" y="13697"/>
                    <a:pt x="10939" y="13562"/>
                    <a:pt x="10894" y="13427"/>
                  </a:cubicBezTo>
                  <a:lnTo>
                    <a:pt x="10593" y="12253"/>
                  </a:lnTo>
                  <a:lnTo>
                    <a:pt x="11782" y="11937"/>
                  </a:lnTo>
                  <a:cubicBezTo>
                    <a:pt x="11872" y="11907"/>
                    <a:pt x="11932" y="11847"/>
                    <a:pt x="11962" y="11757"/>
                  </a:cubicBezTo>
                  <a:lnTo>
                    <a:pt x="12414" y="10056"/>
                  </a:lnTo>
                  <a:lnTo>
                    <a:pt x="13662" y="8808"/>
                  </a:lnTo>
                  <a:cubicBezTo>
                    <a:pt x="13723" y="8747"/>
                    <a:pt x="13753" y="8657"/>
                    <a:pt x="13723" y="8567"/>
                  </a:cubicBezTo>
                  <a:lnTo>
                    <a:pt x="13707" y="8552"/>
                  </a:lnTo>
                  <a:lnTo>
                    <a:pt x="13241" y="6852"/>
                  </a:lnTo>
                  <a:lnTo>
                    <a:pt x="13707" y="5136"/>
                  </a:lnTo>
                  <a:cubicBezTo>
                    <a:pt x="13723" y="5061"/>
                    <a:pt x="13707" y="4956"/>
                    <a:pt x="13632" y="4896"/>
                  </a:cubicBezTo>
                  <a:lnTo>
                    <a:pt x="12383" y="3647"/>
                  </a:lnTo>
                  <a:lnTo>
                    <a:pt x="11932" y="1947"/>
                  </a:lnTo>
                  <a:cubicBezTo>
                    <a:pt x="11902" y="1871"/>
                    <a:pt x="11842" y="1796"/>
                    <a:pt x="11752" y="1766"/>
                  </a:cubicBezTo>
                  <a:lnTo>
                    <a:pt x="10051" y="1315"/>
                  </a:lnTo>
                  <a:lnTo>
                    <a:pt x="8803" y="66"/>
                  </a:lnTo>
                  <a:cubicBezTo>
                    <a:pt x="8757" y="20"/>
                    <a:pt x="8693" y="0"/>
                    <a:pt x="8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1" name="Google Shape;2411;p51"/>
            <p:cNvSpPr/>
            <p:nvPr/>
          </p:nvSpPr>
          <p:spPr>
            <a:xfrm>
              <a:off x="1581325" y="2065875"/>
              <a:ext cx="279500" cy="262875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12" name="Google Shape;2412;p51"/>
          <p:cNvGrpSpPr/>
          <p:nvPr/>
        </p:nvGrpSpPr>
        <p:grpSpPr>
          <a:xfrm>
            <a:off x="7716247" y="1449349"/>
            <a:ext cx="441600" cy="429100"/>
            <a:chOff x="231725" y="3046400"/>
            <a:chExt cx="441600" cy="429100"/>
          </a:xfrm>
        </p:grpSpPr>
        <p:sp>
          <p:nvSpPr>
            <p:cNvPr id="2413" name="Google Shape;2413;p51"/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4" name="Google Shape;2414;p51"/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15" name="Google Shape;2415;p51"/>
          <p:cNvGrpSpPr/>
          <p:nvPr/>
        </p:nvGrpSpPr>
        <p:grpSpPr>
          <a:xfrm>
            <a:off x="7745922" y="3053657"/>
            <a:ext cx="411925" cy="429200"/>
            <a:chOff x="246563" y="2142550"/>
            <a:chExt cx="411925" cy="429200"/>
          </a:xfrm>
        </p:grpSpPr>
        <p:sp>
          <p:nvSpPr>
            <p:cNvPr id="2416" name="Google Shape;2416;p51"/>
            <p:cNvSpPr/>
            <p:nvPr/>
          </p:nvSpPr>
          <p:spPr>
            <a:xfrm>
              <a:off x="586988" y="2235625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7" name="Google Shape;2417;p51"/>
            <p:cNvSpPr/>
            <p:nvPr/>
          </p:nvSpPr>
          <p:spPr>
            <a:xfrm>
              <a:off x="246563" y="2142550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8" name="Google Shape;2418;p51"/>
            <p:cNvSpPr/>
            <p:nvPr/>
          </p:nvSpPr>
          <p:spPr>
            <a:xfrm>
              <a:off x="303363" y="2280200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9" name="Google Shape;2419;p51"/>
            <p:cNvSpPr/>
            <p:nvPr/>
          </p:nvSpPr>
          <p:spPr>
            <a:xfrm>
              <a:off x="374088" y="2305775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0" name="Google Shape;2420;p51"/>
            <p:cNvSpPr/>
            <p:nvPr/>
          </p:nvSpPr>
          <p:spPr>
            <a:xfrm>
              <a:off x="303363" y="2358825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1" name="Google Shape;2421;p51"/>
            <p:cNvSpPr/>
            <p:nvPr/>
          </p:nvSpPr>
          <p:spPr>
            <a:xfrm>
              <a:off x="373588" y="238475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2" name="Google Shape;2422;p51"/>
            <p:cNvSpPr/>
            <p:nvPr/>
          </p:nvSpPr>
          <p:spPr>
            <a:xfrm>
              <a:off x="303363" y="2437775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3" name="Google Shape;2423;p51"/>
            <p:cNvSpPr/>
            <p:nvPr/>
          </p:nvSpPr>
          <p:spPr>
            <a:xfrm>
              <a:off x="374088" y="2463400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4" name="Google Shape;2424;p51"/>
            <p:cNvSpPr/>
            <p:nvPr/>
          </p:nvSpPr>
          <p:spPr>
            <a:xfrm>
              <a:off x="373588" y="233170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5" name="Google Shape;2425;p51"/>
            <p:cNvSpPr/>
            <p:nvPr/>
          </p:nvSpPr>
          <p:spPr>
            <a:xfrm>
              <a:off x="373588" y="2410325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6" name="Google Shape;2426;p51"/>
            <p:cNvSpPr/>
            <p:nvPr/>
          </p:nvSpPr>
          <p:spPr>
            <a:xfrm>
              <a:off x="373563" y="2488950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27" name="Google Shape;2427;p51"/>
          <p:cNvGrpSpPr/>
          <p:nvPr/>
        </p:nvGrpSpPr>
        <p:grpSpPr>
          <a:xfrm>
            <a:off x="989783" y="3053369"/>
            <a:ext cx="349750" cy="429775"/>
            <a:chOff x="6084025" y="3045825"/>
            <a:chExt cx="349750" cy="429775"/>
          </a:xfrm>
        </p:grpSpPr>
        <p:sp>
          <p:nvSpPr>
            <p:cNvPr id="2428" name="Google Shape;2428;p51"/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429" name="Google Shape;2429;p51"/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430" name="Google Shape;2430;p51"/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1" name="Google Shape;2431;p51"/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2432" name="Google Shape;2432;p51"/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433" name="Google Shape;2433;p51"/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34" name="Google Shape;2434;p51"/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35" name="Google Shape;2435;p51"/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36" name="Google Shape;2436;p51"/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2437" name="Google Shape;2437;p51"/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8"/>
          <p:cNvSpPr txBox="1">
            <a:spLocks noGrp="1"/>
          </p:cNvSpPr>
          <p:nvPr>
            <p:ph type="ctrTitle" idx="9"/>
          </p:nvPr>
        </p:nvSpPr>
        <p:spPr>
          <a:xfrm>
            <a:off x="749981" y="195860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Flowchart</a:t>
            </a:r>
            <a:endParaRPr lang="en-IN" altLang="en-GB"/>
          </a:p>
        </p:txBody>
      </p:sp>
      <p:pic>
        <p:nvPicPr>
          <p:cNvPr id="2289" name="Google Shape;2289;p48"/>
          <p:cNvPicPr preferRelativeResize="0"/>
          <p:nvPr/>
        </p:nvPicPr>
        <p:blipFill>
          <a:blip r:embed="rId1">
            <a:alphaModFix amt="77000"/>
          </a:blip>
          <a:stretch>
            <a:fillRect/>
          </a:stretch>
        </p:blipFill>
        <p:spPr>
          <a:xfrm flipH="1">
            <a:off x="755558" y="829744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48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 flipH="1">
            <a:off x="3352545" y="770689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48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 flipH="1">
            <a:off x="5955247" y="695124"/>
            <a:ext cx="2467483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48"/>
          <p:cNvSpPr txBox="1">
            <a:spLocks noGrp="1"/>
          </p:cNvSpPr>
          <p:nvPr>
            <p:ph type="subTitle" idx="1"/>
          </p:nvPr>
        </p:nvSpPr>
        <p:spPr>
          <a:xfrm>
            <a:off x="539579" y="1708141"/>
            <a:ext cx="2607645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 dirty="0" smtClean="0"/>
              <a:t>Interfacing </a:t>
            </a:r>
            <a:r>
              <a:rPr lang="en-IN" altLang="en-GB" dirty="0" err="1"/>
              <a:t>IoT</a:t>
            </a:r>
            <a:r>
              <a:rPr lang="en-IN" altLang="en-GB" dirty="0"/>
              <a:t> Devices</a:t>
            </a:r>
            <a:endParaRPr lang="en-IN" altLang="en-GB" dirty="0"/>
          </a:p>
        </p:txBody>
      </p:sp>
      <p:sp>
        <p:nvSpPr>
          <p:cNvPr id="2322" name="Google Shape;2322;p48"/>
          <p:cNvSpPr txBox="1">
            <a:spLocks noGrp="1"/>
          </p:cNvSpPr>
          <p:nvPr>
            <p:ph type="subTitle" idx="2"/>
          </p:nvPr>
        </p:nvSpPr>
        <p:spPr>
          <a:xfrm>
            <a:off x="539580" y="2139910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dirty="0" smtClean="0"/>
              <a:t>Integrating the </a:t>
            </a:r>
            <a:r>
              <a:rPr lang="en-IN" altLang="en-GB" dirty="0" err="1" smtClean="0"/>
              <a:t>IoT</a:t>
            </a:r>
            <a:r>
              <a:rPr lang="en-IN" altLang="en-GB" dirty="0" smtClean="0"/>
              <a:t> devices. </a:t>
            </a:r>
            <a:endParaRPr lang="en-IN" altLang="en-GB" dirty="0"/>
          </a:p>
        </p:txBody>
      </p:sp>
      <p:sp>
        <p:nvSpPr>
          <p:cNvPr id="2323" name="Google Shape;2323;p48"/>
          <p:cNvSpPr txBox="1">
            <a:spLocks noGrp="1"/>
          </p:cNvSpPr>
          <p:nvPr>
            <p:ph type="subTitle" idx="3"/>
          </p:nvPr>
        </p:nvSpPr>
        <p:spPr>
          <a:xfrm>
            <a:off x="3147280" y="170814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Con</a:t>
            </a:r>
            <a:r>
              <a:rPr lang="en-IN" altLang="en-GB"/>
              <a:t>nection with cloud</a:t>
            </a:r>
            <a:endParaRPr lang="en-IN" altLang="en-GB"/>
          </a:p>
        </p:txBody>
      </p:sp>
      <p:sp>
        <p:nvSpPr>
          <p:cNvPr id="2324" name="Google Shape;2324;p48"/>
          <p:cNvSpPr txBox="1">
            <a:spLocks noGrp="1"/>
          </p:cNvSpPr>
          <p:nvPr>
            <p:ph type="subTitle" idx="4"/>
          </p:nvPr>
        </p:nvSpPr>
        <p:spPr>
          <a:xfrm>
            <a:off x="3147225" y="2184360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dirty="0"/>
              <a:t>Connection of </a:t>
            </a:r>
            <a:r>
              <a:rPr lang="en-IN" altLang="en-GB" dirty="0" err="1"/>
              <a:t>NodeMCU</a:t>
            </a:r>
            <a:r>
              <a:rPr lang="en-IN" altLang="en-GB" dirty="0"/>
              <a:t> with cloud.</a:t>
            </a:r>
            <a:endParaRPr lang="en-IN" altLang="en-GB" dirty="0"/>
          </a:p>
        </p:txBody>
      </p:sp>
      <p:sp>
        <p:nvSpPr>
          <p:cNvPr id="2325" name="Google Shape;2325;p48"/>
          <p:cNvSpPr txBox="1">
            <a:spLocks noGrp="1"/>
          </p:cNvSpPr>
          <p:nvPr>
            <p:ph type="subTitle" idx="5"/>
          </p:nvPr>
        </p:nvSpPr>
        <p:spPr>
          <a:xfrm>
            <a:off x="5819576" y="174624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/>
              <a:t>Transfer of data</a:t>
            </a:r>
            <a:endParaRPr lang="en-IN" altLang="en-GB"/>
          </a:p>
        </p:txBody>
      </p:sp>
      <p:sp>
        <p:nvSpPr>
          <p:cNvPr id="2326" name="Google Shape;2326;p48"/>
          <p:cNvSpPr txBox="1">
            <a:spLocks noGrp="1"/>
          </p:cNvSpPr>
          <p:nvPr>
            <p:ph type="subTitle" idx="6"/>
          </p:nvPr>
        </p:nvSpPr>
        <p:spPr>
          <a:xfrm>
            <a:off x="5867780" y="221166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Transfer of data from NodeMCU to cloud.</a:t>
            </a:r>
            <a:endParaRPr lang="en-IN" altLang="en-GB"/>
          </a:p>
        </p:txBody>
      </p:sp>
      <p:sp>
        <p:nvSpPr>
          <p:cNvPr id="2327" name="Google Shape;2327;p48"/>
          <p:cNvSpPr txBox="1">
            <a:spLocks noGrp="1"/>
          </p:cNvSpPr>
          <p:nvPr>
            <p:ph type="title"/>
          </p:nvPr>
        </p:nvSpPr>
        <p:spPr>
          <a:xfrm>
            <a:off x="3352975" y="113141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2328" name="Google Shape;2328;p48"/>
          <p:cNvSpPr txBox="1">
            <a:spLocks noGrp="1"/>
          </p:cNvSpPr>
          <p:nvPr>
            <p:ph type="title" idx="7"/>
          </p:nvPr>
        </p:nvSpPr>
        <p:spPr>
          <a:xfrm>
            <a:off x="5954786" y="1059661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2329" name="Google Shape;2329;p48"/>
          <p:cNvSpPr txBox="1">
            <a:spLocks noGrp="1"/>
          </p:cNvSpPr>
          <p:nvPr>
            <p:ph type="title" idx="8"/>
          </p:nvPr>
        </p:nvSpPr>
        <p:spPr>
          <a:xfrm>
            <a:off x="756125" y="120380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pic>
        <p:nvPicPr>
          <p:cNvPr id="13" name="Google Shape;2320;p48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 rot="10800000" flipH="1">
            <a:off x="750152" y="4011729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320;p48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 rot="10800000" flipH="1">
            <a:off x="3353017" y="3998394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320;p48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 rot="10800000" flipH="1">
            <a:off x="5955247" y="3998394"/>
            <a:ext cx="2467483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329;p48"/>
          <p:cNvSpPr txBox="1"/>
          <p:nvPr/>
        </p:nvSpPr>
        <p:spPr>
          <a:xfrm>
            <a:off x="1331435" y="4298796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23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IN" altLang="en-GB"/>
              <a:t>6</a:t>
            </a:r>
            <a:endParaRPr lang="en-IN" altLang="en-GB"/>
          </a:p>
        </p:txBody>
      </p:sp>
      <p:sp>
        <p:nvSpPr>
          <p:cNvPr id="5" name="Google Shape;2329;p48"/>
          <p:cNvSpPr txBox="1"/>
          <p:nvPr/>
        </p:nvSpPr>
        <p:spPr>
          <a:xfrm>
            <a:off x="3995895" y="4312766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23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IN" altLang="en-GB"/>
              <a:t>5</a:t>
            </a:r>
            <a:endParaRPr lang="en-IN" altLang="en-GB"/>
          </a:p>
        </p:txBody>
      </p:sp>
      <p:sp>
        <p:nvSpPr>
          <p:cNvPr id="6" name="Google Shape;2329;p48"/>
          <p:cNvSpPr txBox="1"/>
          <p:nvPr/>
        </p:nvSpPr>
        <p:spPr>
          <a:xfrm>
            <a:off x="6560660" y="4299431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23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"/>
              <a:buNone/>
              <a:defRPr sz="62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04</a:t>
            </a:r>
            <a:endParaRPr lang="en-IN" altLang="en-GB"/>
          </a:p>
        </p:txBody>
      </p:sp>
      <p:sp>
        <p:nvSpPr>
          <p:cNvPr id="7" name="Google Shape;2321;p48"/>
          <p:cNvSpPr txBox="1"/>
          <p:nvPr/>
        </p:nvSpPr>
        <p:spPr>
          <a:xfrm>
            <a:off x="749765" y="2931786"/>
            <a:ext cx="2286000" cy="47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/>
              <a:t>Display</a:t>
            </a:r>
            <a:endParaRPr lang="en-IN" altLang="en-GB"/>
          </a:p>
        </p:txBody>
      </p:sp>
      <p:sp>
        <p:nvSpPr>
          <p:cNvPr id="8" name="Google Shape;2321;p48"/>
          <p:cNvSpPr txBox="1"/>
          <p:nvPr/>
        </p:nvSpPr>
        <p:spPr>
          <a:xfrm>
            <a:off x="3533605" y="2931786"/>
            <a:ext cx="2286000" cy="47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/>
              <a:t>User account</a:t>
            </a:r>
            <a:endParaRPr lang="en-IN" altLang="en-GB"/>
          </a:p>
        </p:txBody>
      </p:sp>
      <p:sp>
        <p:nvSpPr>
          <p:cNvPr id="9" name="Google Shape;2321;p48"/>
          <p:cNvSpPr txBox="1"/>
          <p:nvPr/>
        </p:nvSpPr>
        <p:spPr>
          <a:xfrm>
            <a:off x="6083765" y="2931786"/>
            <a:ext cx="2286000" cy="47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/>
              <a:t>Connection with website</a:t>
            </a:r>
            <a:endParaRPr lang="en-IN" altLang="en-GB"/>
          </a:p>
        </p:txBody>
      </p:sp>
      <p:sp>
        <p:nvSpPr>
          <p:cNvPr id="10" name="Google Shape;2324;p48"/>
          <p:cNvSpPr txBox="1"/>
          <p:nvPr/>
        </p:nvSpPr>
        <p:spPr>
          <a:xfrm>
            <a:off x="6084100" y="3435945"/>
            <a:ext cx="2286000" cy="84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Connection and transfer of data from cloud to website.</a:t>
            </a:r>
            <a:endParaRPr lang="en-IN" altLang="en-GB"/>
          </a:p>
        </p:txBody>
      </p:sp>
      <p:sp>
        <p:nvSpPr>
          <p:cNvPr id="11" name="Google Shape;2324;p48"/>
          <p:cNvSpPr txBox="1"/>
          <p:nvPr/>
        </p:nvSpPr>
        <p:spPr>
          <a:xfrm>
            <a:off x="3563785" y="3452455"/>
            <a:ext cx="2286000" cy="84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Creating the account for the user.</a:t>
            </a:r>
            <a:endParaRPr lang="en-IN" altLang="en-GB"/>
          </a:p>
        </p:txBody>
      </p:sp>
      <p:sp>
        <p:nvSpPr>
          <p:cNvPr id="12" name="Google Shape;2324;p48"/>
          <p:cNvSpPr txBox="1"/>
          <p:nvPr/>
        </p:nvSpPr>
        <p:spPr>
          <a:xfrm>
            <a:off x="971715" y="3435945"/>
            <a:ext cx="2286000" cy="84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Display of the data recieved from the cloud.</a:t>
            </a:r>
            <a:endParaRPr lang="en-IN" alt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6" name="Google Shape;3126;p68"/>
          <p:cNvGrpSpPr/>
          <p:nvPr/>
        </p:nvGrpSpPr>
        <p:grpSpPr>
          <a:xfrm>
            <a:off x="3282950" y="615950"/>
            <a:ext cx="3011170" cy="2280285"/>
            <a:chOff x="3578510" y="1419647"/>
            <a:chExt cx="4021500" cy="3062887"/>
          </a:xfrm>
        </p:grpSpPr>
        <p:sp>
          <p:nvSpPr>
            <p:cNvPr id="3127" name="Google Shape;3127;p68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8" name="Google Shape;3128;p68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9" name="Google Shape;3129;p68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30" name="Google Shape;3130;p68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31" name="Google Shape;3131;p68"/>
          <p:cNvSpPr txBox="1">
            <a:spLocks noGrp="1"/>
          </p:cNvSpPr>
          <p:nvPr>
            <p:ph type="ctrTitle"/>
          </p:nvPr>
        </p:nvSpPr>
        <p:spPr>
          <a:xfrm>
            <a:off x="323918" y="1563355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dirty="0" smtClean="0"/>
              <a:t>Sneak Peaks</a:t>
            </a:r>
            <a:endParaRPr lang="en-IN" altLang="en-GB" dirty="0"/>
          </a:p>
        </p:txBody>
      </p:sp>
      <p:grpSp>
        <p:nvGrpSpPr>
          <p:cNvPr id="11" name="Google Shape;3126;p68"/>
          <p:cNvGrpSpPr/>
          <p:nvPr/>
        </p:nvGrpSpPr>
        <p:grpSpPr>
          <a:xfrm>
            <a:off x="539750" y="2601595"/>
            <a:ext cx="3025140" cy="2306320"/>
            <a:chOff x="3578510" y="1419647"/>
            <a:chExt cx="4021500" cy="3062887"/>
          </a:xfrm>
        </p:grpSpPr>
        <p:sp>
          <p:nvSpPr>
            <p:cNvPr id="2" name="Google Shape;3127;p68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" name="Google Shape;3128;p68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3129;p68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" name="Google Shape;3130;p68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" name="Google Shape;3126;p68"/>
          <p:cNvGrpSpPr/>
          <p:nvPr/>
        </p:nvGrpSpPr>
        <p:grpSpPr>
          <a:xfrm>
            <a:off x="5868670" y="2600960"/>
            <a:ext cx="3042285" cy="2305685"/>
            <a:chOff x="3578510" y="1419647"/>
            <a:chExt cx="4021500" cy="3062887"/>
          </a:xfrm>
        </p:grpSpPr>
        <p:sp>
          <p:nvSpPr>
            <p:cNvPr id="7" name="Google Shape;3127;p68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128;p68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129;p68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0" name="Google Shape;3130;p68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91" y="720484"/>
            <a:ext cx="2806756" cy="16892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79" y="2714659"/>
            <a:ext cx="2835759" cy="17036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39" y="2708354"/>
            <a:ext cx="2755981" cy="1632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49"/>
          <p:cNvSpPr/>
          <p:nvPr/>
        </p:nvSpPr>
        <p:spPr>
          <a:xfrm>
            <a:off x="4893111" y="123493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Knowledge</a:t>
            </a:r>
            <a:endParaRPr lang="en-IN" sz="1600" i="0" u="none" strike="noStrike" cap="none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35" name="Google Shape;2335;p49"/>
          <p:cNvSpPr/>
          <p:nvPr/>
        </p:nvSpPr>
        <p:spPr>
          <a:xfrm>
            <a:off x="4893111" y="1592999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Got to know about new languages like ASP.net and C#.</a:t>
            </a:r>
            <a:endParaRPr lang="en-IN" altLang="en-GB" sz="14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6" name="Google Shape;2336;p49"/>
          <p:cNvSpPr/>
          <p:nvPr/>
        </p:nvSpPr>
        <p:spPr>
          <a:xfrm>
            <a:off x="4891841" y="2074889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Cloud computing</a:t>
            </a:r>
            <a:endParaRPr lang="en-IN" sz="1600" i="0" u="none" strike="noStrike" cap="none" dirty="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37" name="Google Shape;2337;p49"/>
          <p:cNvSpPr/>
          <p:nvPr/>
        </p:nvSpPr>
        <p:spPr>
          <a:xfrm>
            <a:off x="4893111" y="2428431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Learn to deal with cloud for storing data.</a:t>
            </a:r>
            <a:endParaRPr lang="en-IN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8" name="Google Shape;2338;p49"/>
          <p:cNvSpPr/>
          <p:nvPr/>
        </p:nvSpPr>
        <p:spPr>
          <a:xfrm>
            <a:off x="4893111" y="2860191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Data transfer</a:t>
            </a:r>
            <a:endParaRPr lang="en-IN" sz="1600" i="0" u="none" strike="noStrike" cap="none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39" name="Google Shape;2339;p49"/>
          <p:cNvSpPr/>
          <p:nvPr/>
        </p:nvSpPr>
        <p:spPr>
          <a:xfrm>
            <a:off x="4893111" y="3219919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Learn transfer of data through cloud to application.</a:t>
            </a:r>
            <a:endParaRPr lang="en-IN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0" name="Google Shape;2340;p49"/>
          <p:cNvSpPr/>
          <p:nvPr/>
        </p:nvSpPr>
        <p:spPr>
          <a:xfrm>
            <a:off x="4893111" y="3613831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i="0" u="none" strike="noStrike" cap="none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Multi-user platform</a:t>
            </a:r>
            <a:endParaRPr lang="en-IN" sz="1600" i="0" u="none" strike="noStrike" cap="none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41" name="Google Shape;2341;p49"/>
          <p:cNvSpPr/>
          <p:nvPr/>
        </p:nvSpPr>
        <p:spPr>
          <a:xfrm>
            <a:off x="4891841" y="3868425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Used by multiple people at a time.</a:t>
            </a:r>
            <a:endParaRPr lang="en-IN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42" name="Google Shape;2342;p4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593575">
            <a:off x="779403" y="1207700"/>
            <a:ext cx="2589654" cy="98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4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8158518">
            <a:off x="1600664" y="3305734"/>
            <a:ext cx="860627" cy="77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4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946960">
            <a:off x="1607983" y="1454729"/>
            <a:ext cx="837788" cy="205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4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6050340" flipH="1">
            <a:off x="1764940" y="2435164"/>
            <a:ext cx="608445" cy="1503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49"/>
          <p:cNvSpPr txBox="1"/>
          <p:nvPr/>
        </p:nvSpPr>
        <p:spPr>
          <a:xfrm>
            <a:off x="4030348" y="127557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rPr>
              <a:t>01</a:t>
            </a:r>
            <a:endParaRPr sz="3000" b="0" i="0" u="none" strike="noStrike" cap="none">
              <a:solidFill>
                <a:schemeClr val="accent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7" name="Google Shape;2347;p49"/>
          <p:cNvSpPr txBox="1"/>
          <p:nvPr/>
        </p:nvSpPr>
        <p:spPr>
          <a:xfrm>
            <a:off x="4030348" y="2068173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chemeClr val="accent6"/>
                </a:solidFill>
                <a:latin typeface="Overpass"/>
                <a:ea typeface="Overpass"/>
                <a:cs typeface="Overpass"/>
                <a:sym typeface="Overpass"/>
              </a:rPr>
              <a:t>02</a:t>
            </a:r>
            <a:endParaRPr sz="3000" b="0" i="0" u="none" strike="noStrike" cap="none" dirty="0">
              <a:solidFill>
                <a:schemeClr val="accent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8" name="Google Shape;2348;p49"/>
          <p:cNvSpPr txBox="1"/>
          <p:nvPr/>
        </p:nvSpPr>
        <p:spPr>
          <a:xfrm>
            <a:off x="4030348" y="2904311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rPr>
              <a:t>03</a:t>
            </a:r>
            <a:endParaRPr sz="3000" b="0" i="0" u="none" strike="noStrike" cap="none">
              <a:solidFill>
                <a:schemeClr val="accent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9" name="Google Shape;2349;p49"/>
          <p:cNvSpPr txBox="1"/>
          <p:nvPr/>
        </p:nvSpPr>
        <p:spPr>
          <a:xfrm>
            <a:off x="4030348" y="3579981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04</a:t>
            </a:r>
            <a:endParaRPr sz="3000" b="0" i="0" u="none" strike="noStrike" cap="none">
              <a:solidFill>
                <a:schemeClr val="accent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350" name="Google Shape;2350;p49"/>
          <p:cNvGrpSpPr/>
          <p:nvPr/>
        </p:nvGrpSpPr>
        <p:grpSpPr>
          <a:xfrm>
            <a:off x="1891460" y="4171795"/>
            <a:ext cx="479864" cy="397089"/>
            <a:chOff x="4147560" y="1627920"/>
            <a:chExt cx="479864" cy="397089"/>
          </a:xfrm>
        </p:grpSpPr>
        <p:sp>
          <p:nvSpPr>
            <p:cNvPr id="2351" name="Google Shape;2351;p49"/>
            <p:cNvSpPr/>
            <p:nvPr/>
          </p:nvSpPr>
          <p:spPr>
            <a:xfrm>
              <a:off x="4147560" y="1627920"/>
              <a:ext cx="479864" cy="397089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4263120" y="1627920"/>
              <a:ext cx="179639" cy="133916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3" name="Google Shape;2353;p49"/>
            <p:cNvSpPr/>
            <p:nvPr/>
          </p:nvSpPr>
          <p:spPr>
            <a:xfrm>
              <a:off x="4335120" y="1677240"/>
              <a:ext cx="107643" cy="77757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54" name="Google Shape;2354;p4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Learning Outcome</a:t>
            </a:r>
            <a:endParaRPr lang="en-IN" altLang="en-GB"/>
          </a:p>
        </p:txBody>
      </p:sp>
      <p:grpSp>
        <p:nvGrpSpPr>
          <p:cNvPr id="2355" name="Google Shape;2355;p49"/>
          <p:cNvGrpSpPr/>
          <p:nvPr/>
        </p:nvGrpSpPr>
        <p:grpSpPr>
          <a:xfrm>
            <a:off x="756928" y="1349375"/>
            <a:ext cx="2638747" cy="2732027"/>
            <a:chOff x="756928" y="1349375"/>
            <a:chExt cx="2638747" cy="2732027"/>
          </a:xfrm>
        </p:grpSpPr>
        <p:sp>
          <p:nvSpPr>
            <p:cNvPr id="2356" name="Google Shape;2356;p49"/>
            <p:cNvSpPr/>
            <p:nvPr/>
          </p:nvSpPr>
          <p:spPr>
            <a:xfrm>
              <a:off x="781050" y="1352550"/>
              <a:ext cx="2586100" cy="28575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" name="Google Shape;2357;p49"/>
            <p:cNvSpPr/>
            <p:nvPr/>
          </p:nvSpPr>
          <p:spPr>
            <a:xfrm rot="6895430">
              <a:off x="1251086" y="2701102"/>
              <a:ext cx="2999315" cy="28573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" name="Google Shape;2358;p49"/>
            <p:cNvSpPr/>
            <p:nvPr/>
          </p:nvSpPr>
          <p:spPr>
            <a:xfrm rot="3781023" flipH="1">
              <a:off x="-56424" y="2711884"/>
              <a:ext cx="3024426" cy="28574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61"/>
          <p:cNvSpPr/>
          <p:nvPr/>
        </p:nvSpPr>
        <p:spPr>
          <a:xfrm>
            <a:off x="3464300" y="1464575"/>
            <a:ext cx="2215500" cy="2215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96" name="Google Shape;2696;p61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Limitations</a:t>
            </a:r>
            <a:endParaRPr lang="en-IN" altLang="en-GB"/>
          </a:p>
        </p:txBody>
      </p:sp>
      <p:pic>
        <p:nvPicPr>
          <p:cNvPr id="2697" name="Google Shape;2697;p61"/>
          <p:cNvPicPr preferRelativeResize="0"/>
          <p:nvPr/>
        </p:nvPicPr>
        <p:blipFill>
          <a:blip r:embed="rId1">
            <a:alphaModFix amt="52000"/>
          </a:blip>
          <a:stretch>
            <a:fillRect/>
          </a:stretch>
        </p:blipFill>
        <p:spPr>
          <a:xfrm rot="-531199" flipH="1">
            <a:off x="621266" y="460731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p6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rot="-317847" flipH="1">
            <a:off x="548459" y="3114738"/>
            <a:ext cx="2314987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6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67114" flipH="1">
            <a:off x="6118225" y="3112135"/>
            <a:ext cx="2533015" cy="6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6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rot="-317847" flipH="1">
            <a:off x="6295750" y="445224"/>
            <a:ext cx="2314987" cy="6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1" name="Google Shape;2701;p61"/>
          <p:cNvSpPr txBox="1">
            <a:spLocks noGrp="1"/>
          </p:cNvSpPr>
          <p:nvPr>
            <p:ph type="title" idx="4294967295"/>
          </p:nvPr>
        </p:nvSpPr>
        <p:spPr>
          <a:xfrm>
            <a:off x="722679" y="447327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/>
              <a:t>Limited Data</a:t>
            </a:r>
            <a:endParaRPr lang="en-IN" sz="1600"/>
          </a:p>
        </p:txBody>
      </p:sp>
      <p:sp>
        <p:nvSpPr>
          <p:cNvPr id="2702" name="Google Shape;2702;p61"/>
          <p:cNvSpPr txBox="1">
            <a:spLocks noGrp="1"/>
          </p:cNvSpPr>
          <p:nvPr>
            <p:ph type="subTitle" idx="4294967295"/>
          </p:nvPr>
        </p:nvSpPr>
        <p:spPr>
          <a:xfrm>
            <a:off x="722679" y="1059843"/>
            <a:ext cx="23364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Only certain amount of data can be recieved by cloud 800 entries a day.</a:t>
            </a:r>
            <a:endParaRPr lang="en-IN" altLang="en-GB"/>
          </a:p>
        </p:txBody>
      </p:sp>
      <p:sp>
        <p:nvSpPr>
          <p:cNvPr id="2703" name="Google Shape;2703;p61"/>
          <p:cNvSpPr txBox="1">
            <a:spLocks noGrp="1"/>
          </p:cNvSpPr>
          <p:nvPr>
            <p:ph type="title" idx="4294967295"/>
          </p:nvPr>
        </p:nvSpPr>
        <p:spPr>
          <a:xfrm>
            <a:off x="5783762" y="443004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/>
              <a:t>Tedious</a:t>
            </a:r>
            <a:endParaRPr lang="en-IN" sz="1600"/>
          </a:p>
        </p:txBody>
      </p:sp>
      <p:sp>
        <p:nvSpPr>
          <p:cNvPr id="2704" name="Google Shape;2704;p61"/>
          <p:cNvSpPr txBox="1">
            <a:spLocks noGrp="1"/>
          </p:cNvSpPr>
          <p:nvPr>
            <p:ph type="subTitle" idx="4294967295"/>
          </p:nvPr>
        </p:nvSpPr>
        <p:spPr>
          <a:xfrm>
            <a:off x="6089463" y="1074058"/>
            <a:ext cx="23364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dirty="0"/>
              <a:t>The </a:t>
            </a:r>
            <a:r>
              <a:rPr lang="en-IN" altLang="en-GB" dirty="0" smtClean="0"/>
              <a:t>height </a:t>
            </a:r>
            <a:r>
              <a:rPr lang="en-IN" altLang="en-GB" dirty="0"/>
              <a:t>of the tank changed at each house so the </a:t>
            </a:r>
            <a:r>
              <a:rPr lang="en-IN" altLang="en-GB" dirty="0" err="1"/>
              <a:t>measurment</a:t>
            </a:r>
            <a:r>
              <a:rPr lang="en-IN" altLang="en-GB" dirty="0"/>
              <a:t> was to be done in such a way.</a:t>
            </a:r>
            <a:endParaRPr lang="en-IN" altLang="en-GB" dirty="0"/>
          </a:p>
        </p:txBody>
      </p:sp>
      <p:sp>
        <p:nvSpPr>
          <p:cNvPr id="2705" name="Google Shape;2705;p61"/>
          <p:cNvSpPr txBox="1">
            <a:spLocks noGrp="1"/>
          </p:cNvSpPr>
          <p:nvPr>
            <p:ph type="title" idx="4294967295"/>
          </p:nvPr>
        </p:nvSpPr>
        <p:spPr>
          <a:xfrm>
            <a:off x="5783762" y="3150211"/>
            <a:ext cx="2642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/>
              <a:t>Network Connection</a:t>
            </a:r>
            <a:endParaRPr lang="en-IN" sz="1600"/>
          </a:p>
        </p:txBody>
      </p:sp>
      <p:sp>
        <p:nvSpPr>
          <p:cNvPr id="2706" name="Google Shape;2706;p61"/>
          <p:cNvSpPr txBox="1">
            <a:spLocks noGrp="1"/>
          </p:cNvSpPr>
          <p:nvPr>
            <p:ph type="subTitle" idx="4294967295"/>
          </p:nvPr>
        </p:nvSpPr>
        <p:spPr>
          <a:xfrm>
            <a:off x="6089463" y="3592414"/>
            <a:ext cx="23364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dirty="0"/>
              <a:t>Network should be provided to </a:t>
            </a:r>
            <a:r>
              <a:rPr lang="en-IN" altLang="en-GB" dirty="0" err="1"/>
              <a:t>NodeMCU</a:t>
            </a:r>
            <a:r>
              <a:rPr lang="en-IN" altLang="en-GB" dirty="0"/>
              <a:t> to sent data to website.</a:t>
            </a:r>
            <a:endParaRPr lang="en-IN" altLang="en-GB" dirty="0"/>
          </a:p>
        </p:txBody>
      </p:sp>
      <p:sp>
        <p:nvSpPr>
          <p:cNvPr id="2707" name="Google Shape;2707;p61"/>
          <p:cNvSpPr txBox="1">
            <a:spLocks noGrp="1"/>
          </p:cNvSpPr>
          <p:nvPr>
            <p:ph type="title" idx="4294967295"/>
          </p:nvPr>
        </p:nvSpPr>
        <p:spPr>
          <a:xfrm>
            <a:off x="722679" y="3150202"/>
            <a:ext cx="2642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 smtClean="0"/>
              <a:t>Height </a:t>
            </a:r>
            <a:r>
              <a:rPr lang="en-IN" sz="1600" dirty="0"/>
              <a:t>of tank</a:t>
            </a:r>
            <a:endParaRPr lang="en-IN" sz="1600" dirty="0"/>
          </a:p>
        </p:txBody>
      </p:sp>
      <p:sp>
        <p:nvSpPr>
          <p:cNvPr id="2708" name="Google Shape;2708;p61"/>
          <p:cNvSpPr txBox="1">
            <a:spLocks noGrp="1"/>
          </p:cNvSpPr>
          <p:nvPr>
            <p:ph type="subTitle" idx="4294967295"/>
          </p:nvPr>
        </p:nvSpPr>
        <p:spPr>
          <a:xfrm>
            <a:off x="722679" y="3680036"/>
            <a:ext cx="23364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dirty="0"/>
              <a:t>Sensor can give data for </a:t>
            </a:r>
            <a:r>
              <a:rPr lang="en-IN" altLang="en-GB" dirty="0" err="1"/>
              <a:t>upto</a:t>
            </a:r>
            <a:r>
              <a:rPr lang="en-IN" altLang="en-GB" dirty="0"/>
              <a:t> 400cm-500cm as per the capability.</a:t>
            </a:r>
            <a:endParaRPr lang="en-IN" altLang="en-GB" dirty="0"/>
          </a:p>
        </p:txBody>
      </p:sp>
      <p:sp>
        <p:nvSpPr>
          <p:cNvPr id="2709" name="Google Shape;2709;p61"/>
          <p:cNvSpPr/>
          <p:nvPr/>
        </p:nvSpPr>
        <p:spPr>
          <a:xfrm>
            <a:off x="3070119" y="1347925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0" name="Google Shape;2710;p61"/>
          <p:cNvSpPr/>
          <p:nvPr/>
        </p:nvSpPr>
        <p:spPr>
          <a:xfrm flipH="1">
            <a:off x="5382844" y="1347913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1" name="Google Shape;2711;p61"/>
          <p:cNvSpPr/>
          <p:nvPr/>
        </p:nvSpPr>
        <p:spPr>
          <a:xfrm rot="10800000">
            <a:off x="5382844" y="3338638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2" name="Google Shape;2712;p61"/>
          <p:cNvSpPr/>
          <p:nvPr/>
        </p:nvSpPr>
        <p:spPr>
          <a:xfrm rot="10800000" flipH="1">
            <a:off x="3070119" y="3338650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2634</Words>
  <Application>WPS Presentation</Application>
  <PresentationFormat>On-screen Show (16:9)</PresentationFormat>
  <Paragraphs>191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SimSun</vt:lpstr>
      <vt:lpstr>Wingdings</vt:lpstr>
      <vt:lpstr>Arial</vt:lpstr>
      <vt:lpstr>Overpass</vt:lpstr>
      <vt:lpstr>Segoe Print</vt:lpstr>
      <vt:lpstr>Open Sans</vt:lpstr>
      <vt:lpstr>Josefin Sans</vt:lpstr>
      <vt:lpstr>Fira Sans Extra Condensed</vt:lpstr>
      <vt:lpstr>Overpass</vt:lpstr>
      <vt:lpstr>Wingdings</vt:lpstr>
      <vt:lpstr>Microsoft YaHei</vt:lpstr>
      <vt:lpstr>Arial Unicode MS</vt:lpstr>
      <vt:lpstr>Aqua Marketing Plan by Slidego</vt:lpstr>
      <vt:lpstr>Smart Tank Water Level Monitoring System using IoT</vt:lpstr>
      <vt:lpstr>Domain used</vt:lpstr>
      <vt:lpstr>Introduction</vt:lpstr>
      <vt:lpstr>Domain Used</vt:lpstr>
      <vt:lpstr>Software</vt:lpstr>
      <vt:lpstr>01</vt:lpstr>
      <vt:lpstr>Sneak Peaks</vt:lpstr>
      <vt:lpstr>Learning Outcome</vt:lpstr>
      <vt:lpstr>Height of tank</vt:lpstr>
      <vt:lpstr>Future Scope</vt:lpstr>
      <vt:lpstr>References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Waterlevel Measurnment in tank</dc:title>
  <dc:creator>Jehan Patwa</dc:creator>
  <cp:lastModifiedBy>JAY</cp:lastModifiedBy>
  <cp:revision>39</cp:revision>
  <dcterms:created xsi:type="dcterms:W3CDTF">2021-07-27T05:54:00Z</dcterms:created>
  <dcterms:modified xsi:type="dcterms:W3CDTF">2021-11-12T03:36:08Z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1033-11.2.0.10351</vt:lpwstr>
  </property>
  <property fmtid="{D5CDD505-2E9C-101B-9397-08002B2CF9AE}" pid="3" name="ICV">
    <vt:lpwstr>4DE92830BA8E4CBDB21F0C70A23BECBC</vt:lpwstr>
  </property>
</Properties>
</file>